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1387" r:id="rId3"/>
    <p:sldId id="1802" r:id="rId4"/>
    <p:sldId id="1926" r:id="rId5"/>
    <p:sldId id="1924" r:id="rId6"/>
    <p:sldId id="1935" r:id="rId7"/>
    <p:sldId id="1936" r:id="rId8"/>
    <p:sldId id="1925" r:id="rId9"/>
    <p:sldId id="1937" r:id="rId10"/>
    <p:sldId id="1927" r:id="rId11"/>
    <p:sldId id="1938" r:id="rId12"/>
    <p:sldId id="1928" r:id="rId13"/>
    <p:sldId id="1940" r:id="rId14"/>
    <p:sldId id="1946" r:id="rId15"/>
    <p:sldId id="1941" r:id="rId16"/>
    <p:sldId id="1956" r:id="rId17"/>
    <p:sldId id="1948" r:id="rId18"/>
    <p:sldId id="1943" r:id="rId19"/>
    <p:sldId id="1949" r:id="rId20"/>
    <p:sldId id="1944" r:id="rId21"/>
    <p:sldId id="1950" r:id="rId22"/>
    <p:sldId id="1945" r:id="rId23"/>
    <p:sldId id="1954" r:id="rId24"/>
    <p:sldId id="1886" r:id="rId25"/>
    <p:sldId id="1953" r:id="rId26"/>
    <p:sldId id="1955" r:id="rId27"/>
    <p:sldId id="1951" r:id="rId28"/>
    <p:sldId id="1939" r:id="rId29"/>
    <p:sldId id="715"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482" autoAdjust="0"/>
    <p:restoredTop sz="94706" autoAdjust="0"/>
  </p:normalViewPr>
  <p:slideViewPr>
    <p:cSldViewPr snapToGrid="0">
      <p:cViewPr varScale="1">
        <p:scale>
          <a:sx n="53" d="100"/>
          <a:sy n="53" d="100"/>
        </p:scale>
        <p:origin x="427" y="5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32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5972E6-0498-4D55-842E-7A49A5C1BAC8}"/>
              </a:ext>
            </a:extLst>
          </p:cNvPr>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C6F6C62C-1CED-4E59-8DBB-C50525C3AA20}"/>
              </a:ext>
            </a:extLst>
          </p:cNvPr>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r>
              <a:rPr lang="en-US" dirty="0"/>
              <a:t>04/2/2020</a:t>
            </a:r>
          </a:p>
        </p:txBody>
      </p:sp>
      <p:sp>
        <p:nvSpPr>
          <p:cNvPr id="4" name="Footer Placeholder 3">
            <a:extLst>
              <a:ext uri="{FF2B5EF4-FFF2-40B4-BE49-F238E27FC236}">
                <a16:creationId xmlns:a16="http://schemas.microsoft.com/office/drawing/2014/main" id="{93E1A5F6-F923-4074-9AA5-BD4FE41E49A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3B19674-55F6-41D0-8599-77665D4FACF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969583-6752-4CDC-B5A3-CACBDCE341F5}" type="slidenum">
              <a:rPr lang="en-US" smtClean="0"/>
              <a:t>‹#›</a:t>
            </a:fld>
            <a:endParaRPr lang="en-US" dirty="0"/>
          </a:p>
        </p:txBody>
      </p:sp>
    </p:spTree>
    <p:extLst>
      <p:ext uri="{BB962C8B-B14F-4D97-AF65-F5344CB8AC3E}">
        <p14:creationId xmlns:p14="http://schemas.microsoft.com/office/powerpoint/2010/main" val="115737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66DDD6E-C917-4A14-8173-A545801DF30A}" type="datetimeFigureOut">
              <a:rPr lang="en-US" smtClean="0"/>
              <a:t>6/17/2021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281F7D-0DBE-472C-9E5B-DB6A655B8BDB}" type="slidenum">
              <a:rPr lang="en-US" smtClean="0"/>
              <a:t>‹#›</a:t>
            </a:fld>
            <a:endParaRPr lang="en-US" dirty="0"/>
          </a:p>
        </p:txBody>
      </p:sp>
    </p:spTree>
    <p:extLst>
      <p:ext uri="{BB962C8B-B14F-4D97-AF65-F5344CB8AC3E}">
        <p14:creationId xmlns:p14="http://schemas.microsoft.com/office/powerpoint/2010/main" val="1807866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81F7D-0DBE-472C-9E5B-DB6A655B8BDB}" type="slidenum">
              <a:rPr lang="en-US" smtClean="0"/>
              <a:t>9</a:t>
            </a:fld>
            <a:endParaRPr lang="en-US" dirty="0"/>
          </a:p>
        </p:txBody>
      </p:sp>
    </p:spTree>
    <p:extLst>
      <p:ext uri="{BB962C8B-B14F-4D97-AF65-F5344CB8AC3E}">
        <p14:creationId xmlns:p14="http://schemas.microsoft.com/office/powerpoint/2010/main" val="3731496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247216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266061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03493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57487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67147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73658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49936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96537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54395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266653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6/17/2021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47305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1601032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hyperlink" Target="https://www.facebook.com/LaddeyClarkRyan" TargetMode="External"/><Relationship Id="rId1" Type="http://schemas.openxmlformats.org/officeDocument/2006/relationships/slideLayout" Target="../slideLayouts/slideLayout4.xml"/><Relationship Id="rId6" Type="http://schemas.openxmlformats.org/officeDocument/2006/relationships/hyperlink" Target="https://twitter.com/LaddeyClarkRyan" TargetMode="External"/><Relationship Id="rId5" Type="http://schemas.openxmlformats.org/officeDocument/2006/relationships/image" Target="../media/image9.png"/><Relationship Id="rId4" Type="http://schemas.openxmlformats.org/officeDocument/2006/relationships/hyperlink" Target="https://www.linkedin.com/company/laddey-clark-&amp;-ryan-ll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297714" y="328204"/>
            <a:ext cx="6341508" cy="2586981"/>
          </a:xfrm>
        </p:spPr>
        <p:txBody>
          <a:bodyPr/>
          <a:lstStyle/>
          <a:p>
            <a:pPr algn="ctr"/>
            <a:r>
              <a:rPr lang="en-US" sz="4400" b="1" dirty="0">
                <a:solidFill>
                  <a:schemeClr val="accent3">
                    <a:lumMod val="50000"/>
                  </a:schemeClr>
                </a:solidFill>
                <a:latin typeface="Minion Pro"/>
              </a:rPr>
              <a:t>Managing Leave Requests in the Post-Pandemic World</a:t>
            </a:r>
            <a:endParaRPr lang="en-US" sz="2800" b="1" dirty="0">
              <a:solidFill>
                <a:schemeClr val="accent3">
                  <a:lumMod val="50000"/>
                </a:schemeClr>
              </a:solidFill>
              <a:latin typeface="Minion Pro"/>
            </a:endParaRPr>
          </a:p>
          <a:p>
            <a:pPr algn="ctr"/>
            <a:endParaRPr lang="en-US" sz="2800" b="1" dirty="0">
              <a:latin typeface="Minion Pro"/>
            </a:endParaRPr>
          </a:p>
          <a:p>
            <a:pPr algn="ctr"/>
            <a:r>
              <a:rPr lang="en-US" sz="2800" b="1" dirty="0">
                <a:latin typeface="Minion Pro"/>
              </a:rPr>
              <a:t>June 17, 2021</a:t>
            </a:r>
          </a:p>
        </p:txBody>
      </p:sp>
      <p:sp>
        <p:nvSpPr>
          <p:cNvPr id="7" name="Subtitle 2"/>
          <p:cNvSpPr txBox="1">
            <a:spLocks/>
          </p:cNvSpPr>
          <p:nvPr/>
        </p:nvSpPr>
        <p:spPr>
          <a:xfrm>
            <a:off x="4113200" y="2584532"/>
            <a:ext cx="4518120" cy="237177"/>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310991" y="3912928"/>
            <a:ext cx="3501358" cy="1645404"/>
          </a:xfrm>
          <a:prstGeom prst="rect">
            <a:avLst/>
          </a:prstGeom>
        </p:spPr>
      </p:pic>
    </p:spTree>
    <p:extLst>
      <p:ext uri="{BB962C8B-B14F-4D97-AF65-F5344CB8AC3E}">
        <p14:creationId xmlns:p14="http://schemas.microsoft.com/office/powerpoint/2010/main" val="933268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3</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EMPLOYER </a:t>
            </a:r>
          </a:p>
          <a:p>
            <a:r>
              <a:rPr lang="en-US" sz="4800" dirty="0" smtClean="0"/>
              <a:t>PAID TIME OFF BENEFITS</a:t>
            </a:r>
            <a:endParaRPr lang="en-US" sz="4800" dirty="0"/>
          </a:p>
        </p:txBody>
      </p:sp>
    </p:spTree>
    <p:extLst>
      <p:ext uri="{BB962C8B-B14F-4D97-AF65-F5344CB8AC3E}">
        <p14:creationId xmlns:p14="http://schemas.microsoft.com/office/powerpoint/2010/main" val="1165469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PAID TIME OFF (PTO)</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smtClean="0"/>
              <a:t>There is no State or Federal requirement for an employer to offer PTO to employees.</a:t>
            </a:r>
          </a:p>
          <a:p>
            <a:pPr marL="342900" indent="-342900">
              <a:buFont typeface="Arial" panose="020B0604020202020204" pitchFamily="34" charset="0"/>
              <a:buChar char="•"/>
            </a:pPr>
            <a:r>
              <a:rPr lang="en-US" dirty="0" smtClean="0"/>
              <a:t>PTO can be designated as sick leave, personal days, vacation, or just a bank of paid leave to be accrued at a certain rate or made available at a certain time. </a:t>
            </a:r>
          </a:p>
          <a:p>
            <a:pPr marL="342900" indent="-342900">
              <a:buFont typeface="Arial" panose="020B0604020202020204" pitchFamily="34" charset="0"/>
              <a:buChar char="•"/>
            </a:pPr>
            <a:r>
              <a:rPr lang="en-US" dirty="0" smtClean="0"/>
              <a:t>PTO policies, typically found in an employee handbook should include:</a:t>
            </a:r>
          </a:p>
          <a:p>
            <a:pPr marL="800100" lvl="1" indent="-342900">
              <a:buFont typeface="Arial" panose="020B0604020202020204" pitchFamily="34" charset="0"/>
              <a:buChar char="•"/>
            </a:pPr>
            <a:r>
              <a:rPr lang="en-US" dirty="0" smtClean="0"/>
              <a:t>Designation of PTO, accrual rates, and procedures for using PTO.</a:t>
            </a:r>
          </a:p>
          <a:p>
            <a:pPr marL="800100" lvl="1" indent="-342900">
              <a:buFont typeface="Arial" panose="020B0604020202020204" pitchFamily="34" charset="0"/>
              <a:buChar char="•"/>
            </a:pPr>
            <a:r>
              <a:rPr lang="en-US" dirty="0" smtClean="0"/>
              <a:t>Unless there is handbook policy to the contrary, unused PTO </a:t>
            </a:r>
            <a:r>
              <a:rPr lang="en-US" dirty="0"/>
              <a:t>may be considered as having been earned by the employee, and thus payable to an employee upon </a:t>
            </a:r>
            <a:r>
              <a:rPr lang="en-US" dirty="0" smtClean="0"/>
              <a:t>termination (based on NJ Wage and Hour Law interpretation). </a:t>
            </a:r>
          </a:p>
          <a:p>
            <a:pPr marL="800100" lvl="1" indent="-342900">
              <a:buFont typeface="Arial" panose="020B0604020202020204" pitchFamily="34" charset="0"/>
              <a:buChar char="•"/>
            </a:pPr>
            <a:r>
              <a:rPr lang="en-US" dirty="0" smtClean="0"/>
              <a:t>Employers may supplement an employee’s compensation benefits by applying PTO while they are on NJTDB, NJFLI, or NJWCA benefits.  </a:t>
            </a:r>
          </a:p>
          <a:p>
            <a:pPr marL="1257300" lvl="2" indent="-342900">
              <a:buFont typeface="Arial" panose="020B0604020202020204" pitchFamily="34" charset="0"/>
              <a:buChar char="•"/>
            </a:pPr>
            <a:r>
              <a:rPr lang="en-US" dirty="0"/>
              <a:t>T</a:t>
            </a:r>
            <a:r>
              <a:rPr lang="en-US" dirty="0" smtClean="0"/>
              <a:t>he combination of PTO and NJTDB/NJFLI benefits must not exceed the employee’s weekly wage - statutory benefits will be reduced in these situations.</a:t>
            </a:r>
          </a:p>
        </p:txBody>
      </p:sp>
    </p:spTree>
    <p:extLst>
      <p:ext uri="{BB962C8B-B14F-4D97-AF65-F5344CB8AC3E}">
        <p14:creationId xmlns:p14="http://schemas.microsoft.com/office/powerpoint/2010/main" val="3051773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4</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LEAVE VS. COMPENSATION ENTITLEMENTS</a:t>
            </a:r>
            <a:endParaRPr lang="en-US" sz="4800" dirty="0"/>
          </a:p>
        </p:txBody>
      </p:sp>
    </p:spTree>
    <p:extLst>
      <p:ext uri="{BB962C8B-B14F-4D97-AF65-F5344CB8AC3E}">
        <p14:creationId xmlns:p14="http://schemas.microsoft.com/office/powerpoint/2010/main" val="995834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LEAVE VS. COMPENSATION ENTITLEMENTS	</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a:xfrm>
            <a:off x="602018" y="1774371"/>
            <a:ext cx="11038117" cy="4509290"/>
          </a:xfrm>
        </p:spPr>
        <p:txBody>
          <a:bodyPr>
            <a:normAutofit/>
          </a:bodyPr>
          <a:lstStyle/>
          <a:p>
            <a:pPr marL="342900" indent="-342900">
              <a:buFont typeface="Arial" panose="020B0604020202020204" pitchFamily="34" charset="0"/>
              <a:buChar char="•"/>
            </a:pPr>
            <a:r>
              <a:rPr lang="en-US" dirty="0"/>
              <a:t>Leave Entitlements</a:t>
            </a:r>
            <a:r>
              <a:rPr lang="en-US" dirty="0" smtClean="0"/>
              <a:t>: FMLA</a:t>
            </a:r>
            <a:r>
              <a:rPr lang="en-US" dirty="0"/>
              <a:t>, NJFLA, NJ SAFE</a:t>
            </a:r>
          </a:p>
          <a:p>
            <a:pPr marL="800100" lvl="1" indent="-342900">
              <a:buFont typeface="Arial" panose="020B0604020202020204" pitchFamily="34" charset="0"/>
              <a:buChar char="•"/>
            </a:pPr>
            <a:r>
              <a:rPr lang="en-US" dirty="0" smtClean="0"/>
              <a:t>Provide, in qualifying situations, a leave of absence from work</a:t>
            </a:r>
          </a:p>
          <a:p>
            <a:pPr marL="800100" lvl="1" indent="-342900">
              <a:buFont typeface="Arial" panose="020B0604020202020204" pitchFamily="34" charset="0"/>
              <a:buChar char="•"/>
            </a:pPr>
            <a:r>
              <a:rPr lang="en-US" dirty="0" smtClean="0"/>
              <a:t>There is no requirement that the leave be paid by employers </a:t>
            </a:r>
          </a:p>
          <a:p>
            <a:pPr marL="342900" indent="-342900">
              <a:buFont typeface="Arial" panose="020B0604020202020204" pitchFamily="34" charset="0"/>
              <a:buChar char="•"/>
            </a:pPr>
            <a:r>
              <a:rPr lang="en-US" dirty="0" smtClean="0"/>
              <a:t>Compensation Entitlements: </a:t>
            </a:r>
            <a:r>
              <a:rPr lang="en-US" dirty="0"/>
              <a:t>NJFLI, NJTDB, </a:t>
            </a:r>
            <a:r>
              <a:rPr lang="en-US" dirty="0" smtClean="0"/>
              <a:t>NJWCA</a:t>
            </a:r>
          </a:p>
          <a:p>
            <a:pPr marL="800100" lvl="1" indent="-342900">
              <a:buFont typeface="Arial" panose="020B0604020202020204" pitchFamily="34" charset="0"/>
              <a:buChar char="•"/>
            </a:pPr>
            <a:r>
              <a:rPr lang="en-US" dirty="0"/>
              <a:t>Provide payment to the employee, rather than leave </a:t>
            </a:r>
            <a:endParaRPr lang="en-US" dirty="0" smtClean="0"/>
          </a:p>
          <a:p>
            <a:pPr marL="342900" indent="-342900">
              <a:buFont typeface="Arial" panose="020B0604020202020204" pitchFamily="34" charset="0"/>
              <a:buChar char="•"/>
            </a:pPr>
            <a:r>
              <a:rPr lang="en-US" dirty="0" smtClean="0"/>
              <a:t>Combination Entitlements: </a:t>
            </a:r>
            <a:r>
              <a:rPr lang="en-US" dirty="0"/>
              <a:t>NJ Earned Sick Leave </a:t>
            </a:r>
            <a:r>
              <a:rPr lang="en-US" dirty="0" smtClean="0"/>
              <a:t>Law, PTO</a:t>
            </a:r>
          </a:p>
          <a:p>
            <a:pPr lvl="1"/>
            <a:endParaRPr lang="en-US" dirty="0" smtClean="0"/>
          </a:p>
          <a:p>
            <a:pPr lvl="1" algn="ctr"/>
            <a:r>
              <a:rPr lang="en-US" b="1" dirty="0" smtClean="0"/>
              <a:t>Statutory leave entitlements can run concurrently </a:t>
            </a:r>
          </a:p>
          <a:p>
            <a:pPr lvl="1" algn="ctr"/>
            <a:r>
              <a:rPr lang="en-US" b="1" dirty="0" smtClean="0"/>
              <a:t>with statutory compensation benefits</a:t>
            </a:r>
          </a:p>
        </p:txBody>
      </p:sp>
    </p:spTree>
    <p:extLst>
      <p:ext uri="{BB962C8B-B14F-4D97-AF65-F5344CB8AC3E}">
        <p14:creationId xmlns:p14="http://schemas.microsoft.com/office/powerpoint/2010/main" val="114278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5</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INTERSECTIONALITY, CONCURRENT, &amp; CUMULATIVE LEAVE</a:t>
            </a:r>
            <a:endParaRPr lang="en-US" sz="4800" dirty="0"/>
          </a:p>
        </p:txBody>
      </p:sp>
    </p:spTree>
    <p:extLst>
      <p:ext uri="{BB962C8B-B14F-4D97-AF65-F5344CB8AC3E}">
        <p14:creationId xmlns:p14="http://schemas.microsoft.com/office/powerpoint/2010/main" val="2204748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normAutofit fontScale="90000"/>
          </a:bodyPr>
          <a:lstStyle/>
          <a:p>
            <a:r>
              <a:rPr lang="en-US" dirty="0" smtClean="0"/>
              <a:t>INTERSECTIONALITY, CONCURRENT, &amp; </a:t>
            </a:r>
            <a:r>
              <a:rPr lang="en-US" sz="3200" dirty="0"/>
              <a:t>CUMULATIVE</a:t>
            </a:r>
            <a:r>
              <a:rPr lang="en-US" dirty="0" smtClean="0"/>
              <a:t> LEAVE</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dirty="0" smtClean="0"/>
              <a:t>The intersectionality of policies is entirely situational, for example:</a:t>
            </a:r>
          </a:p>
          <a:p>
            <a:pPr marL="800100" lvl="1" indent="-342900">
              <a:buFont typeface="Arial" panose="020B0604020202020204" pitchFamily="34" charset="0"/>
              <a:buChar char="•"/>
            </a:pPr>
            <a:r>
              <a:rPr lang="en-US" dirty="0" smtClean="0"/>
              <a:t>FMLA </a:t>
            </a:r>
            <a:r>
              <a:rPr lang="en-US" dirty="0"/>
              <a:t>and NJFLA: Cannot run concurrently for a personal medical emergency, but can run concurrently while caring for a family member. </a:t>
            </a:r>
          </a:p>
          <a:p>
            <a:pPr marL="800100" lvl="1" indent="-342900">
              <a:buFont typeface="Arial" panose="020B0604020202020204" pitchFamily="34" charset="0"/>
              <a:buChar char="•"/>
            </a:pPr>
            <a:r>
              <a:rPr lang="en-US" dirty="0"/>
              <a:t>FMLA and </a:t>
            </a:r>
            <a:r>
              <a:rPr lang="en-US" dirty="0" smtClean="0"/>
              <a:t>NJTDB: </a:t>
            </a:r>
            <a:r>
              <a:rPr lang="en-US" dirty="0"/>
              <a:t>an employee injured in a car accident may qualify for FMLA, and if the employee is rendered </a:t>
            </a:r>
            <a:r>
              <a:rPr lang="en-US" dirty="0" smtClean="0"/>
              <a:t>disabled, </a:t>
            </a:r>
            <a:r>
              <a:rPr lang="en-US" dirty="0"/>
              <a:t>they may also qualify for concurrent </a:t>
            </a:r>
            <a:r>
              <a:rPr lang="en-US" dirty="0" smtClean="0"/>
              <a:t>NJTDB entitlements (concurrent PTO may limit NJTDB benefits). </a:t>
            </a:r>
            <a:endParaRPr lang="en-US" dirty="0"/>
          </a:p>
          <a:p>
            <a:pPr marL="342900" indent="-342900">
              <a:buFont typeface="Arial" panose="020B0604020202020204" pitchFamily="34" charset="0"/>
              <a:buChar char="•"/>
            </a:pPr>
            <a:r>
              <a:rPr lang="en-US" dirty="0"/>
              <a:t>PTO may run concurrently with the FMLA, NJFLA, or NJ SAFE </a:t>
            </a:r>
            <a:r>
              <a:rPr lang="en-US" dirty="0" smtClean="0"/>
              <a:t>Act, which provides the employee compensation while on leave (benefit to employee), but limits the overall number of leave days an employee can take in a year (benefit to employer). </a:t>
            </a:r>
          </a:p>
          <a:p>
            <a:pPr marL="342900" indent="-342900">
              <a:buFont typeface="Arial" panose="020B0604020202020204" pitchFamily="34" charset="0"/>
              <a:buChar char="•"/>
            </a:pPr>
            <a:r>
              <a:rPr lang="en-US" dirty="0" smtClean="0"/>
              <a:t>Concurrent PTO – if required by employer, it should apply to all types of LOAs. </a:t>
            </a:r>
          </a:p>
          <a:p>
            <a:pPr marL="342900" indent="-342900">
              <a:buFont typeface="Arial" panose="020B0604020202020204" pitchFamily="34" charset="0"/>
              <a:buChar char="•"/>
            </a:pPr>
            <a:r>
              <a:rPr lang="en-US" dirty="0" smtClean="0"/>
              <a:t>Employers cannot require employees to use PTO in lieu of NJFLI. </a:t>
            </a:r>
          </a:p>
          <a:p>
            <a:pPr marL="342900" indent="-342900">
              <a:buFont typeface="Arial" panose="020B0604020202020204" pitchFamily="34" charset="0"/>
              <a:buChar char="•"/>
            </a:pPr>
            <a:r>
              <a:rPr lang="en-US" dirty="0" smtClean="0"/>
              <a:t>Consecutive leave is regularly seen with maternity leave and will be discussed later.</a:t>
            </a:r>
          </a:p>
          <a:p>
            <a:pPr algn="ctr"/>
            <a:r>
              <a:rPr lang="en-US" b="1" dirty="0" smtClean="0"/>
              <a:t>Entitlements are rarely used in isolation – </a:t>
            </a:r>
          </a:p>
          <a:p>
            <a:pPr algn="ctr"/>
            <a:r>
              <a:rPr lang="en-US" b="1" dirty="0" smtClean="0"/>
              <a:t>ensure </a:t>
            </a:r>
            <a:r>
              <a:rPr lang="en-US" b="1" dirty="0"/>
              <a:t>your leave policies are clear and </a:t>
            </a:r>
            <a:r>
              <a:rPr lang="en-US" b="1" dirty="0" smtClean="0"/>
              <a:t>discussed with all employees!!!</a:t>
            </a:r>
            <a:endParaRPr lang="en-US" b="1" dirty="0"/>
          </a:p>
        </p:txBody>
      </p:sp>
    </p:spTree>
    <p:extLst>
      <p:ext uri="{BB962C8B-B14F-4D97-AF65-F5344CB8AC3E}">
        <p14:creationId xmlns:p14="http://schemas.microsoft.com/office/powerpoint/2010/main" val="43057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normAutofit fontScale="90000"/>
          </a:bodyPr>
          <a:lstStyle/>
          <a:p>
            <a:r>
              <a:rPr lang="en-US" dirty="0" smtClean="0"/>
              <a:t>INTERSECTIONALITY, CONCURRENT, &amp; </a:t>
            </a:r>
            <a:r>
              <a:rPr lang="en-US" sz="3200" dirty="0"/>
              <a:t>CUMULATIVE</a:t>
            </a:r>
            <a:r>
              <a:rPr lang="en-US" dirty="0" smtClean="0"/>
              <a:t> LEAVE</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normAutofit/>
          </a:bodyPr>
          <a:lstStyle/>
          <a:p>
            <a:pPr marL="342900" indent="-342900">
              <a:buFont typeface="Arial" panose="020B0604020202020204" pitchFamily="34" charset="0"/>
              <a:buChar char="•"/>
            </a:pPr>
            <a:endParaRPr lang="en-US" dirty="0"/>
          </a:p>
          <a:p>
            <a:endParaRPr lang="en-US" b="1" dirty="0" smtClean="0"/>
          </a:p>
          <a:p>
            <a:endParaRPr lang="en-US" b="1" dirty="0"/>
          </a:p>
          <a:p>
            <a:r>
              <a:rPr lang="en-US" b="1" dirty="0" smtClean="0"/>
              <a:t>That last slide had a lot of information. </a:t>
            </a:r>
          </a:p>
          <a:p>
            <a:endParaRPr lang="en-US" b="1" dirty="0"/>
          </a:p>
          <a:p>
            <a:r>
              <a:rPr lang="en-US" b="1" dirty="0" smtClean="0"/>
              <a:t>Just know that Tom, Anne, and the rest of Laddey, Clark &amp; Ryan are standing by to help you with any employee leave issue you may face. </a:t>
            </a:r>
            <a:endParaRPr lang="en-US" b="1" dirty="0"/>
          </a:p>
        </p:txBody>
      </p:sp>
    </p:spTree>
    <p:extLst>
      <p:ext uri="{BB962C8B-B14F-4D97-AF65-F5344CB8AC3E}">
        <p14:creationId xmlns:p14="http://schemas.microsoft.com/office/powerpoint/2010/main" val="3330642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6</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HEALTH BENEFITS </a:t>
            </a:r>
          </a:p>
          <a:p>
            <a:r>
              <a:rPr lang="en-US" sz="4800" dirty="0" smtClean="0"/>
              <a:t>DURING LEAVE</a:t>
            </a:r>
            <a:endParaRPr lang="en-US" sz="4800" dirty="0"/>
          </a:p>
        </p:txBody>
      </p:sp>
    </p:spTree>
    <p:extLst>
      <p:ext uri="{BB962C8B-B14F-4D97-AF65-F5344CB8AC3E}">
        <p14:creationId xmlns:p14="http://schemas.microsoft.com/office/powerpoint/2010/main" val="3440637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a:xfrm>
            <a:off x="602018" y="291528"/>
            <a:ext cx="11038117" cy="1179053"/>
          </a:xfrm>
        </p:spPr>
        <p:txBody>
          <a:bodyPr>
            <a:normAutofit/>
          </a:bodyPr>
          <a:lstStyle/>
          <a:p>
            <a:r>
              <a:rPr lang="en-US" sz="3200" dirty="0" smtClean="0"/>
              <a:t>HEALTH BENEFITS DURING LEAVE</a:t>
            </a:r>
            <a:endParaRPr lang="en-US" sz="3200"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normAutofit fontScale="92500"/>
          </a:bodyPr>
          <a:lstStyle/>
          <a:p>
            <a:pPr marL="342900" indent="-342900">
              <a:buFont typeface="Arial" panose="020B0604020202020204" pitchFamily="34" charset="0"/>
              <a:buChar char="•"/>
            </a:pPr>
            <a:r>
              <a:rPr lang="en-US" dirty="0" smtClean="0"/>
              <a:t>FMLA:</a:t>
            </a:r>
          </a:p>
          <a:p>
            <a:pPr marL="800100" lvl="1" indent="-342900">
              <a:buFont typeface="Arial" panose="020B0604020202020204" pitchFamily="34" charset="0"/>
              <a:buChar char="•"/>
            </a:pPr>
            <a:r>
              <a:rPr lang="en-US" dirty="0"/>
              <a:t>Employees on leave will be responsible for their co-pays and other insurance costs as if they had remained working.</a:t>
            </a:r>
          </a:p>
          <a:p>
            <a:pPr marL="800100" lvl="1" indent="-342900">
              <a:buFont typeface="Arial" panose="020B0604020202020204" pitchFamily="34" charset="0"/>
              <a:buChar char="•"/>
            </a:pPr>
            <a:r>
              <a:rPr lang="en-US" dirty="0"/>
              <a:t>If the co-payment is more than 30 days late, the employee’s health coverage may be dropped for the duration of the </a:t>
            </a:r>
            <a:r>
              <a:rPr lang="en-US" dirty="0" smtClean="0"/>
              <a:t>leave.</a:t>
            </a:r>
          </a:p>
          <a:p>
            <a:pPr marL="342900" indent="-342900">
              <a:buFont typeface="Arial" panose="020B0604020202020204" pitchFamily="34" charset="0"/>
              <a:buChar char="•"/>
            </a:pPr>
            <a:r>
              <a:rPr lang="en-US" dirty="0" smtClean="0"/>
              <a:t>NJFLA:</a:t>
            </a:r>
          </a:p>
          <a:p>
            <a:pPr marL="800100" lvl="1" indent="-342900">
              <a:buFont typeface="Arial" panose="020B0604020202020204" pitchFamily="34" charset="0"/>
              <a:buChar char="•"/>
            </a:pPr>
            <a:r>
              <a:rPr lang="en-US" dirty="0"/>
              <a:t>The employer must maintain group health insurance at same level, as well as any other benefits that the employer usually maintains for its employees on temporary leave. However, this provision has been ruled void as it relates to any employee welfare benefit plan regulated under ERISA. Thus, private employers (versus government employers) are not required to maintain insurance benefits under the FLA</a:t>
            </a:r>
            <a:r>
              <a:rPr lang="en-US" dirty="0" smtClean="0"/>
              <a:t>.</a:t>
            </a:r>
          </a:p>
          <a:p>
            <a:pPr marL="342900" indent="-342900">
              <a:buFont typeface="Arial" panose="020B0604020202020204" pitchFamily="34" charset="0"/>
              <a:buChar char="•"/>
            </a:pPr>
            <a:r>
              <a:rPr lang="en-US" dirty="0" smtClean="0"/>
              <a:t>USERRA</a:t>
            </a:r>
            <a:r>
              <a:rPr lang="en-US" dirty="0"/>
              <a:t>: </a:t>
            </a:r>
            <a:endParaRPr lang="en-US" dirty="0" smtClean="0"/>
          </a:p>
          <a:p>
            <a:pPr marL="800100" lvl="1" indent="-342900">
              <a:buFont typeface="Arial" panose="020B0604020202020204" pitchFamily="34" charset="0"/>
              <a:buChar char="•"/>
            </a:pPr>
            <a:r>
              <a:rPr lang="en-US" dirty="0"/>
              <a:t>E</a:t>
            </a:r>
            <a:r>
              <a:rPr lang="en-US" dirty="0" smtClean="0"/>
              <a:t>mployees </a:t>
            </a:r>
            <a:r>
              <a:rPr lang="en-US" dirty="0"/>
              <a:t>may elect to continue their existing employer-based health plan coverage (including dependents) for up to 24 months while in the military</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2303044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7</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JOB SECURITY </a:t>
            </a:r>
          </a:p>
          <a:p>
            <a:r>
              <a:rPr lang="en-US" sz="4800" dirty="0" smtClean="0"/>
              <a:t>DURING AND AFTER LEAVE</a:t>
            </a:r>
            <a:endParaRPr lang="en-US" sz="4800" dirty="0"/>
          </a:p>
        </p:txBody>
      </p:sp>
    </p:spTree>
    <p:extLst>
      <p:ext uri="{BB962C8B-B14F-4D97-AF65-F5344CB8AC3E}">
        <p14:creationId xmlns:p14="http://schemas.microsoft.com/office/powerpoint/2010/main" val="332503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2021 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1650026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a:xfrm>
            <a:off x="602018" y="291528"/>
            <a:ext cx="11038117" cy="1179053"/>
          </a:xfrm>
        </p:spPr>
        <p:txBody>
          <a:bodyPr>
            <a:normAutofit/>
          </a:bodyPr>
          <a:lstStyle/>
          <a:p>
            <a:r>
              <a:rPr lang="en-US" sz="3200" dirty="0" smtClean="0"/>
              <a:t>JOB SECURITY</a:t>
            </a:r>
            <a:endParaRPr lang="en-US" sz="3200"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a:xfrm>
            <a:off x="602018" y="1470581"/>
            <a:ext cx="11038117" cy="4813080"/>
          </a:xfrm>
        </p:spPr>
        <p:txBody>
          <a:bodyPr/>
          <a:lstStyle/>
          <a:p>
            <a:pPr marL="342900" indent="-342900">
              <a:buFont typeface="Arial" panose="020B0604020202020204" pitchFamily="34" charset="0"/>
              <a:buChar char="•"/>
            </a:pPr>
            <a:r>
              <a:rPr lang="en-US" dirty="0" smtClean="0"/>
              <a:t>Job protection for Leave of Absence Laws: FMLA, NJFLA, NJLAD, USERRA</a:t>
            </a:r>
          </a:p>
          <a:p>
            <a:pPr marL="800100" lvl="1" indent="-342900">
              <a:buFont typeface="Arial" panose="020B0604020202020204" pitchFamily="34" charset="0"/>
              <a:buChar char="•"/>
            </a:pPr>
            <a:r>
              <a:rPr lang="en-US" dirty="0" smtClean="0"/>
              <a:t>Reinstatement to prior or equivalent position with no loss of duties, pay, benefits, or any other term and conditions of employment.</a:t>
            </a:r>
          </a:p>
          <a:p>
            <a:pPr marL="800100" lvl="1" indent="-342900">
              <a:buFont typeface="Arial" panose="020B0604020202020204" pitchFamily="34" charset="0"/>
              <a:buChar char="•"/>
            </a:pPr>
            <a:r>
              <a:rPr lang="en-US" dirty="0" smtClean="0"/>
              <a:t>FMLA Reinstatement may be denied for distinct situations:</a:t>
            </a:r>
          </a:p>
          <a:p>
            <a:pPr marL="1257300" lvl="2" indent="-342900">
              <a:buFont typeface="Arial" panose="020B0604020202020204" pitchFamily="34" charset="0"/>
              <a:buChar char="•"/>
            </a:pPr>
            <a:r>
              <a:rPr lang="en-US" dirty="0" smtClean="0"/>
              <a:t>Force Reduction: Employee has no greater right to employment while on leave (Also applies to NJFLA)</a:t>
            </a:r>
          </a:p>
          <a:p>
            <a:pPr marL="1257300" lvl="2" indent="-342900">
              <a:buFont typeface="Arial" panose="020B0604020202020204" pitchFamily="34" charset="0"/>
              <a:buChar char="•"/>
            </a:pPr>
            <a:r>
              <a:rPr lang="en-US" dirty="0" smtClean="0"/>
              <a:t>“Key Employee” reinstatement would result in substantial and grievous economic injury to the employer</a:t>
            </a:r>
          </a:p>
          <a:p>
            <a:pPr marL="1257300" lvl="2" indent="-342900">
              <a:buFont typeface="Arial" panose="020B0604020202020204" pitchFamily="34" charset="0"/>
              <a:buChar char="•"/>
            </a:pPr>
            <a:r>
              <a:rPr lang="en-US" dirty="0" smtClean="0"/>
              <a:t>Employee fails to provide requisite fitness for duty certificate or unable to perform the position’s necessary functions</a:t>
            </a:r>
          </a:p>
          <a:p>
            <a:pPr marL="342900" indent="-342900">
              <a:buFont typeface="Arial" panose="020B0604020202020204" pitchFamily="34" charset="0"/>
              <a:buChar char="•"/>
            </a:pPr>
            <a:r>
              <a:rPr lang="en-US" dirty="0" smtClean="0"/>
              <a:t>NO job protection for Compensation laws/income insurance: </a:t>
            </a:r>
            <a:r>
              <a:rPr lang="en-US" dirty="0"/>
              <a:t>NJFLI, NJTDB, NJWCA</a:t>
            </a:r>
          </a:p>
          <a:p>
            <a:pPr marL="342900" indent="-342900">
              <a:buFont typeface="Arial" panose="020B0604020202020204" pitchFamily="34" charset="0"/>
              <a:buChar char="•"/>
            </a:pPr>
            <a:endParaRPr lang="en-US" dirty="0"/>
          </a:p>
          <a:p>
            <a:endParaRPr lang="en-US" dirty="0"/>
          </a:p>
          <a:p>
            <a:endParaRPr lang="en-US" sz="3600" dirty="0"/>
          </a:p>
        </p:txBody>
      </p:sp>
    </p:spTree>
    <p:extLst>
      <p:ext uri="{BB962C8B-B14F-4D97-AF65-F5344CB8AC3E}">
        <p14:creationId xmlns:p14="http://schemas.microsoft.com/office/powerpoint/2010/main" val="3681504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8</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COMPENSATION </a:t>
            </a:r>
          </a:p>
          <a:p>
            <a:r>
              <a:rPr lang="en-US" sz="4800" dirty="0" smtClean="0"/>
              <a:t>DURING LEAVE </a:t>
            </a:r>
            <a:endParaRPr lang="en-US" sz="4800" dirty="0"/>
          </a:p>
          <a:p>
            <a:endParaRPr lang="en-US" sz="4800" dirty="0"/>
          </a:p>
        </p:txBody>
      </p:sp>
    </p:spTree>
    <p:extLst>
      <p:ext uri="{BB962C8B-B14F-4D97-AF65-F5344CB8AC3E}">
        <p14:creationId xmlns:p14="http://schemas.microsoft.com/office/powerpoint/2010/main" val="3850010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a:xfrm>
            <a:off x="602018" y="291528"/>
            <a:ext cx="11038117" cy="1179053"/>
          </a:xfrm>
        </p:spPr>
        <p:txBody>
          <a:bodyPr>
            <a:normAutofit/>
          </a:bodyPr>
          <a:lstStyle/>
          <a:p>
            <a:r>
              <a:rPr lang="en-US" sz="3200" dirty="0" smtClean="0"/>
              <a:t>COMPENSATION DURING LEAVE</a:t>
            </a:r>
            <a:endParaRPr lang="en-US" sz="3200"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lstStyle/>
          <a:p>
            <a:endParaRPr lang="en-US" dirty="0"/>
          </a:p>
          <a:p>
            <a:pPr marL="342900" indent="-342900">
              <a:buFont typeface="Arial" panose="020B0604020202020204" pitchFamily="34" charset="0"/>
              <a:buChar char="•"/>
            </a:pPr>
            <a:r>
              <a:rPr lang="en-US" dirty="0" smtClean="0"/>
              <a:t>Full Amount employee’s </a:t>
            </a:r>
            <a:r>
              <a:rPr lang="en-US" dirty="0"/>
              <a:t>regular rate of </a:t>
            </a:r>
            <a:r>
              <a:rPr lang="en-US" dirty="0" smtClean="0"/>
              <a:t>pay:</a:t>
            </a:r>
          </a:p>
          <a:p>
            <a:pPr marL="800100" lvl="1" indent="-342900">
              <a:buFont typeface="Arial" panose="020B0604020202020204" pitchFamily="34" charset="0"/>
              <a:buChar char="•"/>
            </a:pPr>
            <a:r>
              <a:rPr lang="en-US" dirty="0" smtClean="0"/>
              <a:t>PTO (or as specified in employee handbook)</a:t>
            </a:r>
            <a:endParaRPr lang="en-US" dirty="0"/>
          </a:p>
          <a:p>
            <a:pPr marL="800100" lvl="1" indent="-342900">
              <a:buFont typeface="Arial" panose="020B0604020202020204" pitchFamily="34" charset="0"/>
              <a:buChar char="•"/>
            </a:pPr>
            <a:r>
              <a:rPr lang="en-US" dirty="0"/>
              <a:t>NJ Sick Leave Law </a:t>
            </a:r>
            <a:endParaRPr lang="en-US" dirty="0" smtClean="0"/>
          </a:p>
          <a:p>
            <a:pPr marL="800100" lvl="1" indent="-342900">
              <a:buFont typeface="Arial" panose="020B0604020202020204" pitchFamily="34" charset="0"/>
              <a:buChar char="•"/>
            </a:pPr>
            <a:r>
              <a:rPr lang="en-US" dirty="0" smtClean="0"/>
              <a:t>FFCRA for personal COVID-19 quarantining/vaccination</a:t>
            </a:r>
          </a:p>
          <a:p>
            <a:pPr marL="342900" indent="-342900">
              <a:buFont typeface="Arial" panose="020B0604020202020204" pitchFamily="34" charset="0"/>
              <a:buChar char="•"/>
            </a:pPr>
            <a:r>
              <a:rPr lang="en-US" dirty="0" smtClean="0"/>
              <a:t>Two-thirds </a:t>
            </a:r>
            <a:r>
              <a:rPr lang="en-US" dirty="0"/>
              <a:t>employee’s regular rate of </a:t>
            </a:r>
            <a:r>
              <a:rPr lang="en-US" dirty="0" smtClean="0"/>
              <a:t>pay:</a:t>
            </a:r>
          </a:p>
          <a:p>
            <a:pPr marL="800100" lvl="1" indent="-342900">
              <a:buFont typeface="Arial" panose="020B0604020202020204" pitchFamily="34" charset="0"/>
              <a:buChar char="•"/>
            </a:pPr>
            <a:r>
              <a:rPr lang="en-US" dirty="0" smtClean="0"/>
              <a:t>FFCRA for family care</a:t>
            </a:r>
          </a:p>
          <a:p>
            <a:pPr marL="342900" indent="-342900">
              <a:buFont typeface="Arial" panose="020B0604020202020204" pitchFamily="34" charset="0"/>
              <a:buChar char="•"/>
            </a:pPr>
            <a:r>
              <a:rPr lang="en-US" dirty="0" smtClean="0"/>
              <a:t>Unpaid:</a:t>
            </a:r>
          </a:p>
          <a:p>
            <a:pPr marL="800100" lvl="1" indent="-342900">
              <a:buFont typeface="Arial" panose="020B0604020202020204" pitchFamily="34" charset="0"/>
              <a:buChar char="•"/>
            </a:pPr>
            <a:r>
              <a:rPr lang="en-US" dirty="0" smtClean="0"/>
              <a:t>FMLA</a:t>
            </a:r>
          </a:p>
          <a:p>
            <a:pPr marL="800100" lvl="1" indent="-342900">
              <a:buFont typeface="Arial" panose="020B0604020202020204" pitchFamily="34" charset="0"/>
              <a:buChar char="•"/>
            </a:pPr>
            <a:r>
              <a:rPr lang="en-US" dirty="0" smtClean="0"/>
              <a:t>NJFLA</a:t>
            </a:r>
          </a:p>
          <a:p>
            <a:pPr marL="800100" lvl="1" indent="-342900">
              <a:buFont typeface="Arial" panose="020B0604020202020204" pitchFamily="34" charset="0"/>
              <a:buChar char="•"/>
            </a:pPr>
            <a:r>
              <a:rPr lang="en-US" dirty="0" smtClean="0"/>
              <a:t>NJ SAFE Act</a:t>
            </a:r>
          </a:p>
          <a:p>
            <a:pPr marL="342900" indent="-342900">
              <a:buFont typeface="Arial" panose="020B0604020202020204" pitchFamily="34" charset="0"/>
              <a:buChar char="•"/>
            </a:pPr>
            <a:endParaRPr lang="en-US" dirty="0" smtClean="0"/>
          </a:p>
          <a:p>
            <a:pPr lvl="1"/>
            <a:endParaRPr lang="en-US" dirty="0"/>
          </a:p>
        </p:txBody>
      </p:sp>
    </p:spTree>
    <p:extLst>
      <p:ext uri="{BB962C8B-B14F-4D97-AF65-F5344CB8AC3E}">
        <p14:creationId xmlns:p14="http://schemas.microsoft.com/office/powerpoint/2010/main" val="3155217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9</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USERRA</a:t>
            </a:r>
            <a:endParaRPr lang="en-US" sz="4800" dirty="0"/>
          </a:p>
          <a:p>
            <a:endParaRPr lang="en-US" sz="4800" dirty="0"/>
          </a:p>
        </p:txBody>
      </p:sp>
    </p:spTree>
    <p:extLst>
      <p:ext uri="{BB962C8B-B14F-4D97-AF65-F5344CB8AC3E}">
        <p14:creationId xmlns:p14="http://schemas.microsoft.com/office/powerpoint/2010/main" val="3011648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a:xfrm>
            <a:off x="602018" y="291528"/>
            <a:ext cx="11038117" cy="1179053"/>
          </a:xfrm>
        </p:spPr>
        <p:txBody>
          <a:bodyPr>
            <a:normAutofit/>
          </a:bodyPr>
          <a:lstStyle/>
          <a:p>
            <a:r>
              <a:rPr lang="en-US" sz="3200" dirty="0" smtClean="0"/>
              <a:t>USERRA</a:t>
            </a:r>
            <a:endParaRPr lang="en-US" sz="3200"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a:xfrm>
            <a:off x="602017" y="1481467"/>
            <a:ext cx="11038117" cy="5335299"/>
          </a:xfrm>
        </p:spPr>
        <p:txBody>
          <a:bodyPr/>
          <a:lstStyle/>
          <a:p>
            <a:pPr marL="342900" indent="-342900">
              <a:buFont typeface="Arial" panose="020B0604020202020204" pitchFamily="34" charset="0"/>
              <a:buChar char="•"/>
            </a:pPr>
            <a:r>
              <a:rPr lang="en-US" dirty="0" smtClean="0"/>
              <a:t>USERRA </a:t>
            </a:r>
            <a:r>
              <a:rPr lang="en-US" dirty="0"/>
              <a:t>- Uniformed Services Employment and Reemployment Rights </a:t>
            </a:r>
            <a:r>
              <a:rPr lang="en-US" dirty="0" smtClean="0"/>
              <a:t>Act</a:t>
            </a:r>
          </a:p>
          <a:p>
            <a:pPr marL="800100" lvl="1" indent="-342900">
              <a:buFont typeface="Arial" panose="020B0604020202020204" pitchFamily="34" charset="0"/>
              <a:buChar char="•"/>
            </a:pPr>
            <a:r>
              <a:rPr lang="en-US" dirty="0" smtClean="0"/>
              <a:t>Applies to both voluntary and involuntary service, </a:t>
            </a:r>
            <a:r>
              <a:rPr lang="en-US" dirty="0"/>
              <a:t>which includes service in the Army, Navy, Marine Corps, Air Force, Coast Guard, the Guard and Reserve components of military services, and the Commissioned Corps of the Public Health Service</a:t>
            </a:r>
            <a:r>
              <a:rPr lang="en-US" dirty="0" smtClean="0"/>
              <a:t>.</a:t>
            </a:r>
          </a:p>
          <a:p>
            <a:pPr marL="800100" lvl="1" indent="-342900">
              <a:buFont typeface="Arial" panose="020B0604020202020204" pitchFamily="34" charset="0"/>
              <a:buChar char="•"/>
            </a:pPr>
            <a:r>
              <a:rPr lang="en-US" dirty="0" smtClean="0"/>
              <a:t>The length of service dictates what documentation must be provided to an employer.</a:t>
            </a:r>
          </a:p>
          <a:p>
            <a:pPr marL="800100" lvl="1" indent="-342900">
              <a:buFont typeface="Arial" panose="020B0604020202020204" pitchFamily="34" charset="0"/>
              <a:buChar char="•"/>
            </a:pPr>
            <a:r>
              <a:rPr lang="en-US" dirty="0"/>
              <a:t>The escalator principle </a:t>
            </a:r>
            <a:r>
              <a:rPr lang="en-US" dirty="0" smtClean="0"/>
              <a:t>must be considered for reemployment after leave. </a:t>
            </a:r>
          </a:p>
          <a:p>
            <a:pPr marL="8001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005591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10</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PREGNANCY &amp; </a:t>
            </a:r>
          </a:p>
          <a:p>
            <a:r>
              <a:rPr lang="en-US" sz="4800" dirty="0" smtClean="0"/>
              <a:t>CHILDBIRTH</a:t>
            </a:r>
            <a:endParaRPr lang="en-US" sz="4800" dirty="0"/>
          </a:p>
          <a:p>
            <a:endParaRPr lang="en-US" sz="4800" dirty="0"/>
          </a:p>
        </p:txBody>
      </p:sp>
    </p:spTree>
    <p:extLst>
      <p:ext uri="{BB962C8B-B14F-4D97-AF65-F5344CB8AC3E}">
        <p14:creationId xmlns:p14="http://schemas.microsoft.com/office/powerpoint/2010/main" val="3144018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PREGNANCY AND CHILDBIRTH</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lstStyle/>
          <a:p>
            <a:pPr marL="342900" indent="-342900">
              <a:buFont typeface="Arial" panose="020B0604020202020204" pitchFamily="34" charset="0"/>
              <a:buChar char="•"/>
            </a:pPr>
            <a:r>
              <a:rPr lang="en-US" dirty="0" smtClean="0"/>
              <a:t>General LOA overview and governing statute(s):</a:t>
            </a:r>
          </a:p>
          <a:p>
            <a:pPr marL="800100" lvl="1" indent="-342900">
              <a:buFont typeface="Arial" panose="020B0604020202020204" pitchFamily="34" charset="0"/>
              <a:buChar char="•"/>
            </a:pPr>
            <a:r>
              <a:rPr lang="en-US" dirty="0" smtClean="0"/>
              <a:t>Leave </a:t>
            </a:r>
            <a:r>
              <a:rPr lang="en-US" dirty="0"/>
              <a:t>prior to giving birth – FMLA</a:t>
            </a:r>
          </a:p>
          <a:p>
            <a:pPr marL="800100" lvl="1" indent="-342900">
              <a:buFont typeface="Arial" panose="020B0604020202020204" pitchFamily="34" charset="0"/>
              <a:buChar char="•"/>
            </a:pPr>
            <a:r>
              <a:rPr lang="en-US" dirty="0"/>
              <a:t>Birth +6 weeks (+8 weeks for cesarean sections) – FMLA </a:t>
            </a:r>
          </a:p>
          <a:p>
            <a:pPr marL="800100" lvl="1" indent="-342900">
              <a:buFont typeface="Arial" panose="020B0604020202020204" pitchFamily="34" charset="0"/>
              <a:buChar char="•"/>
            </a:pPr>
            <a:r>
              <a:rPr lang="en-US" dirty="0"/>
              <a:t>6 (or 8) weeks after birth onward – FMLA and NJFLA concurrently until FMLA exhausted</a:t>
            </a:r>
          </a:p>
          <a:p>
            <a:pPr marL="800100" lvl="1" indent="-342900">
              <a:buFont typeface="Arial" panose="020B0604020202020204" pitchFamily="34" charset="0"/>
              <a:buChar char="•"/>
            </a:pPr>
            <a:r>
              <a:rPr lang="en-US" dirty="0"/>
              <a:t>18 (or 20) weeks after birth – exhaustion of </a:t>
            </a:r>
            <a:r>
              <a:rPr lang="en-US" dirty="0" smtClean="0"/>
              <a:t>NJFLA</a:t>
            </a:r>
          </a:p>
          <a:p>
            <a:pPr marL="342900" indent="-342900">
              <a:buFont typeface="Arial" panose="020B0604020202020204" pitchFamily="34" charset="0"/>
              <a:buChar char="•"/>
            </a:pPr>
            <a:r>
              <a:rPr lang="en-US" dirty="0" smtClean="0"/>
              <a:t>Compensation:</a:t>
            </a:r>
          </a:p>
          <a:p>
            <a:pPr marL="800100" lvl="1" indent="-342900">
              <a:buFont typeface="Arial" panose="020B0604020202020204" pitchFamily="34" charset="0"/>
              <a:buChar char="•"/>
            </a:pPr>
            <a:r>
              <a:rPr lang="en-US" dirty="0"/>
              <a:t>Concurrent PTO may be required when leave initially starts </a:t>
            </a:r>
          </a:p>
          <a:p>
            <a:pPr marL="800100" lvl="1" indent="-342900">
              <a:buFont typeface="Arial" panose="020B0604020202020204" pitchFamily="34" charset="0"/>
              <a:buChar char="•"/>
            </a:pPr>
            <a:r>
              <a:rPr lang="en-US" dirty="0" smtClean="0"/>
              <a:t>From 4 weeks prior to birth to 6 (or 8) weeks after birth, presumption of disability for NJTDB</a:t>
            </a:r>
          </a:p>
          <a:p>
            <a:pPr marL="800100" lvl="1" indent="-342900">
              <a:buFont typeface="Arial" panose="020B0604020202020204" pitchFamily="34" charset="0"/>
              <a:buChar char="•"/>
            </a:pPr>
            <a:r>
              <a:rPr lang="en-US" dirty="0" smtClean="0"/>
              <a:t>From 6 (or 8) weeks after birth, NJFLI available for an additional 12 weeks of compensation</a:t>
            </a:r>
          </a:p>
          <a:p>
            <a:pPr marL="800100" lvl="1" indent="-342900">
              <a:buFont typeface="Arial" panose="020B0604020202020204" pitchFamily="34" charset="0"/>
              <a:buChar char="•"/>
            </a:pPr>
            <a:endParaRPr lang="en-US" dirty="0"/>
          </a:p>
          <a:p>
            <a:pPr algn="ctr"/>
            <a:endParaRPr lang="en-US" sz="3600" dirty="0"/>
          </a:p>
        </p:txBody>
      </p:sp>
    </p:spTree>
    <p:extLst>
      <p:ext uri="{BB962C8B-B14F-4D97-AF65-F5344CB8AC3E}">
        <p14:creationId xmlns:p14="http://schemas.microsoft.com/office/powerpoint/2010/main" val="1403450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11</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BEST PRACTICES</a:t>
            </a:r>
            <a:endParaRPr lang="en-US" sz="4800" dirty="0"/>
          </a:p>
          <a:p>
            <a:endParaRPr lang="en-US" sz="4800" dirty="0"/>
          </a:p>
        </p:txBody>
      </p:sp>
    </p:spTree>
    <p:extLst>
      <p:ext uri="{BB962C8B-B14F-4D97-AF65-F5344CB8AC3E}">
        <p14:creationId xmlns:p14="http://schemas.microsoft.com/office/powerpoint/2010/main" val="302215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BEST PRACTICES</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normAutofit lnSpcReduction="10000"/>
          </a:bodyPr>
          <a:lstStyle/>
          <a:p>
            <a:pPr marL="571500" indent="-571500">
              <a:buFont typeface="Arial" panose="020B0604020202020204" pitchFamily="34" charset="0"/>
              <a:buChar char="•"/>
            </a:pPr>
            <a:r>
              <a:rPr lang="en-US" sz="3600" dirty="0" smtClean="0"/>
              <a:t>Review your policy and update it</a:t>
            </a:r>
          </a:p>
          <a:p>
            <a:pPr marL="571500" indent="-571500">
              <a:buFont typeface="Arial" panose="020B0604020202020204" pitchFamily="34" charset="0"/>
              <a:buChar char="•"/>
            </a:pPr>
            <a:r>
              <a:rPr lang="en-US" sz="3600" dirty="0" smtClean="0"/>
              <a:t>Determine which laws </a:t>
            </a:r>
            <a:r>
              <a:rPr lang="en-US" sz="3600" i="1" dirty="0" smtClean="0"/>
              <a:t>could</a:t>
            </a:r>
            <a:r>
              <a:rPr lang="en-US" sz="3600" dirty="0" smtClean="0"/>
              <a:t> apply:</a:t>
            </a:r>
          </a:p>
          <a:p>
            <a:pPr marL="1028700" lvl="1" indent="-571500">
              <a:buFont typeface="Arial" panose="020B0604020202020204" pitchFamily="34" charset="0"/>
              <a:buChar char="•"/>
            </a:pPr>
            <a:r>
              <a:rPr lang="en-US" sz="3600" dirty="0" smtClean="0"/>
              <a:t>Are you a covered employer? Any exceptions?</a:t>
            </a:r>
          </a:p>
          <a:p>
            <a:pPr marL="1028700" lvl="1" indent="-571500">
              <a:buFont typeface="Arial" panose="020B0604020202020204" pitchFamily="34" charset="0"/>
              <a:buChar char="•"/>
            </a:pPr>
            <a:r>
              <a:rPr lang="en-US" sz="3600" dirty="0" smtClean="0"/>
              <a:t>What employees are eligible?</a:t>
            </a:r>
          </a:p>
          <a:p>
            <a:pPr marL="1028700" lvl="1" indent="-571500">
              <a:buFont typeface="Arial" panose="020B0604020202020204" pitchFamily="34" charset="0"/>
              <a:buChar char="•"/>
            </a:pPr>
            <a:r>
              <a:rPr lang="en-US" sz="3600" dirty="0" smtClean="0"/>
              <a:t>Why are they seeking leave?</a:t>
            </a:r>
          </a:p>
          <a:p>
            <a:pPr marL="571500" indent="-571500">
              <a:buFont typeface="Arial" panose="020B0604020202020204" pitchFamily="34" charset="0"/>
              <a:buChar char="•"/>
            </a:pPr>
            <a:r>
              <a:rPr lang="en-US" sz="3600" dirty="0" smtClean="0"/>
              <a:t>How much time is the employee entitled to?</a:t>
            </a:r>
          </a:p>
          <a:p>
            <a:pPr marL="1028700" lvl="1" indent="-571500">
              <a:buFont typeface="Arial" panose="020B0604020202020204" pitchFamily="34" charset="0"/>
              <a:buChar char="•"/>
            </a:pPr>
            <a:r>
              <a:rPr lang="en-US" sz="3600" dirty="0" smtClean="0"/>
              <a:t>Total time available? Previously used time?</a:t>
            </a:r>
          </a:p>
          <a:p>
            <a:pPr marL="571500" indent="-571500">
              <a:buFont typeface="Arial" panose="020B0604020202020204" pitchFamily="34" charset="0"/>
              <a:buChar char="•"/>
            </a:pPr>
            <a:r>
              <a:rPr lang="en-US" sz="3600" dirty="0" smtClean="0"/>
              <a:t>Will their leave be compensated? If so, how much, and is there any conflict with NJTDB or NJFLI benefits?</a:t>
            </a:r>
          </a:p>
          <a:p>
            <a:pPr marL="571500" indent="-571500">
              <a:buFont typeface="Arial" panose="020B0604020202020204" pitchFamily="34" charset="0"/>
              <a:buChar char="•"/>
            </a:pPr>
            <a:endParaRPr lang="en-US" sz="3600" dirty="0" smtClean="0"/>
          </a:p>
        </p:txBody>
      </p:sp>
    </p:spTree>
    <p:extLst>
      <p:ext uri="{BB962C8B-B14F-4D97-AF65-F5344CB8AC3E}">
        <p14:creationId xmlns:p14="http://schemas.microsoft.com/office/powerpoint/2010/main" val="2824201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207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Topics to Be Covered</a:t>
            </a:r>
          </a:p>
        </p:txBody>
      </p:sp>
      <p:sp>
        <p:nvSpPr>
          <p:cNvPr id="4" name="Rectangle 3"/>
          <p:cNvSpPr/>
          <p:nvPr/>
        </p:nvSpPr>
        <p:spPr>
          <a:xfrm>
            <a:off x="602018" y="1055914"/>
            <a:ext cx="11038117" cy="5339923"/>
          </a:xfrm>
          <a:prstGeom prst="rect">
            <a:avLst/>
          </a:prstGeom>
        </p:spPr>
        <p:txBody>
          <a:bodyPr wrap="square">
            <a:spAutoFit/>
          </a:bodyPr>
          <a:lstStyle/>
          <a:p>
            <a:pPr marL="742950" indent="-742950">
              <a:buAutoNum type="arabicPeriod"/>
            </a:pPr>
            <a:r>
              <a:rPr lang="en-US" sz="3100" dirty="0" smtClean="0"/>
              <a:t>Governing Federal and State Legislation</a:t>
            </a:r>
            <a:endParaRPr lang="en-US" sz="3100" dirty="0"/>
          </a:p>
          <a:p>
            <a:pPr marL="742950" indent="-742950">
              <a:buAutoNum type="arabicPeriod"/>
            </a:pPr>
            <a:r>
              <a:rPr lang="en-US" sz="3100" dirty="0" smtClean="0"/>
              <a:t>COVID-19 Specific Legislation</a:t>
            </a:r>
          </a:p>
          <a:p>
            <a:pPr marL="742950" indent="-742950">
              <a:buAutoNum type="arabicPeriod"/>
            </a:pPr>
            <a:r>
              <a:rPr lang="en-US" sz="3100" dirty="0" smtClean="0"/>
              <a:t>Employer Paid Time Off Benefits  </a:t>
            </a:r>
          </a:p>
          <a:p>
            <a:pPr marL="742950" indent="-742950">
              <a:buAutoNum type="arabicPeriod"/>
            </a:pPr>
            <a:r>
              <a:rPr lang="en-US" sz="3100" dirty="0" smtClean="0"/>
              <a:t>Leave vs. Compensation Entitlements</a:t>
            </a:r>
            <a:endParaRPr lang="en-US" sz="3100" dirty="0"/>
          </a:p>
          <a:p>
            <a:pPr marL="742950" indent="-742950">
              <a:buAutoNum type="arabicPeriod"/>
            </a:pPr>
            <a:r>
              <a:rPr lang="en-US" sz="3100" dirty="0" smtClean="0"/>
              <a:t>Intersectionality, Concurrent, &amp; Cumulative Leave</a:t>
            </a:r>
            <a:endParaRPr lang="en-US" sz="3100" dirty="0"/>
          </a:p>
          <a:p>
            <a:pPr marL="742950" indent="-742950">
              <a:buAutoNum type="arabicPeriod"/>
            </a:pPr>
            <a:r>
              <a:rPr lang="en-US" sz="3100" dirty="0" smtClean="0"/>
              <a:t>Health Benefits During Leave</a:t>
            </a:r>
            <a:endParaRPr lang="en-US" sz="3100" dirty="0"/>
          </a:p>
          <a:p>
            <a:pPr marL="742950" indent="-742950">
              <a:buAutoNum type="arabicPeriod"/>
            </a:pPr>
            <a:r>
              <a:rPr lang="en-US" sz="3100" dirty="0" smtClean="0"/>
              <a:t>Job Security During and After Leave</a:t>
            </a:r>
            <a:endParaRPr lang="en-US" sz="3100" dirty="0"/>
          </a:p>
          <a:p>
            <a:pPr marL="742950" indent="-742950">
              <a:buAutoNum type="arabicPeriod"/>
            </a:pPr>
            <a:r>
              <a:rPr lang="en-US" sz="3100" dirty="0" smtClean="0"/>
              <a:t>Compensation During Leave </a:t>
            </a:r>
          </a:p>
          <a:p>
            <a:pPr marL="742950" indent="-742950">
              <a:buAutoNum type="arabicPeriod"/>
            </a:pPr>
            <a:r>
              <a:rPr lang="en-US" sz="3100" dirty="0" smtClean="0"/>
              <a:t>USERRA</a:t>
            </a:r>
          </a:p>
          <a:p>
            <a:pPr marL="742950" indent="-742950">
              <a:buAutoNum type="arabicPeriod"/>
            </a:pPr>
            <a:r>
              <a:rPr lang="en-US" sz="3100" dirty="0" smtClean="0"/>
              <a:t>Pregnancy &amp; Childbirth </a:t>
            </a:r>
          </a:p>
          <a:p>
            <a:pPr marL="742950" indent="-742950">
              <a:buAutoNum type="arabicPeriod"/>
            </a:pPr>
            <a:r>
              <a:rPr lang="en-US" sz="3100" dirty="0" smtClean="0"/>
              <a:t>Best Practices</a:t>
            </a:r>
          </a:p>
        </p:txBody>
      </p:sp>
    </p:spTree>
    <p:extLst>
      <p:ext uri="{BB962C8B-B14F-4D97-AF65-F5344CB8AC3E}">
        <p14:creationId xmlns:p14="http://schemas.microsoft.com/office/powerpoint/2010/main" val="195611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Key Takeaways</a:t>
            </a:r>
          </a:p>
        </p:txBody>
      </p:sp>
      <p:sp>
        <p:nvSpPr>
          <p:cNvPr id="3" name="Content Placeholder 2"/>
          <p:cNvSpPr>
            <a:spLocks noGrp="1"/>
          </p:cNvSpPr>
          <p:nvPr>
            <p:ph idx="1"/>
          </p:nvPr>
        </p:nvSpPr>
        <p:spPr>
          <a:xfrm>
            <a:off x="602018" y="1241128"/>
            <a:ext cx="10936265" cy="4660908"/>
          </a:xfrm>
        </p:spPr>
        <p:txBody>
          <a:bodyPr>
            <a:normAutofit lnSpcReduction="10000"/>
          </a:bodyPr>
          <a:lstStyle/>
          <a:p>
            <a:pPr marL="571500" indent="-571500">
              <a:buFont typeface="Arial" panose="020B0604020202020204" pitchFamily="34" charset="0"/>
              <a:buChar char="•"/>
            </a:pPr>
            <a:r>
              <a:rPr lang="en-US" sz="3600" dirty="0"/>
              <a:t>Consistent, uniform enforcement of all policies—especially those pertaining to </a:t>
            </a:r>
            <a:r>
              <a:rPr lang="en-US" sz="3600" dirty="0" smtClean="0"/>
              <a:t>leave benefits—is </a:t>
            </a:r>
            <a:r>
              <a:rPr lang="en-US" sz="3600" dirty="0"/>
              <a:t>critical</a:t>
            </a:r>
          </a:p>
          <a:p>
            <a:pPr marL="571500" indent="-571500">
              <a:buFont typeface="Arial" panose="020B0604020202020204" pitchFamily="34" charset="0"/>
              <a:buChar char="•"/>
            </a:pPr>
            <a:r>
              <a:rPr lang="en-US" sz="3600" dirty="0"/>
              <a:t>All employees must be subject to the same </a:t>
            </a:r>
            <a:r>
              <a:rPr lang="en-US" sz="3600" dirty="0" smtClean="0"/>
              <a:t>leave benefits in </a:t>
            </a:r>
            <a:r>
              <a:rPr lang="en-US" sz="3600" dirty="0"/>
              <a:t>accordance with established, written policies</a:t>
            </a:r>
          </a:p>
          <a:p>
            <a:pPr marL="571500" indent="-571500">
              <a:buFont typeface="Arial" panose="020B0604020202020204" pitchFamily="34" charset="0"/>
              <a:buChar char="•"/>
            </a:pPr>
            <a:r>
              <a:rPr lang="en-US" sz="3600" dirty="0"/>
              <a:t>Reasonable accommodations may be required for certain employees during the COVID-19 pandemic, particularly regarding </a:t>
            </a:r>
            <a:r>
              <a:rPr lang="en-US" sz="3600" dirty="0" smtClean="0"/>
              <a:t>leave</a:t>
            </a:r>
            <a:endParaRPr lang="en-US" sz="3600" dirty="0"/>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2800" dirty="0"/>
          </a:p>
          <a:p>
            <a:pPr marL="571500" indent="-571500">
              <a:buFont typeface="Arial" panose="020B0604020202020204" pitchFamily="34" charset="0"/>
              <a:buChar char="•"/>
            </a:pPr>
            <a:endParaRPr lang="en-US" sz="4200" dirty="0"/>
          </a:p>
        </p:txBody>
      </p:sp>
    </p:spTree>
    <p:extLst>
      <p:ext uri="{BB962C8B-B14F-4D97-AF65-F5344CB8AC3E}">
        <p14:creationId xmlns:p14="http://schemas.microsoft.com/office/powerpoint/2010/main" val="320724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a:solidFill>
                  <a:srgbClr val="2A3620"/>
                </a:solidFill>
              </a:rPr>
              <a:t>1</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smtClean="0"/>
              <a:t>GOVERNING FEDERAL AND STATE LEGISLATION</a:t>
            </a:r>
            <a:endParaRPr lang="en-US" sz="4800" dirty="0"/>
          </a:p>
        </p:txBody>
      </p:sp>
    </p:spTree>
    <p:extLst>
      <p:ext uri="{BB962C8B-B14F-4D97-AF65-F5344CB8AC3E}">
        <p14:creationId xmlns:p14="http://schemas.microsoft.com/office/powerpoint/2010/main" val="954173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FEDERAL LAWS</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a:xfrm>
            <a:off x="602018" y="1861457"/>
            <a:ext cx="11038117" cy="4422204"/>
          </a:xfrm>
        </p:spPr>
        <p:txBody>
          <a:bodyPr>
            <a:noAutofit/>
          </a:bodyPr>
          <a:lstStyle/>
          <a:p>
            <a:pPr marL="571500" indent="-571500">
              <a:buFont typeface="Arial" panose="020B0604020202020204" pitchFamily="34" charset="0"/>
              <a:buChar char="•"/>
            </a:pPr>
            <a:r>
              <a:rPr lang="en-US" sz="3600" dirty="0"/>
              <a:t>Americans with Disabilities Act (ADA)</a:t>
            </a:r>
          </a:p>
          <a:p>
            <a:pPr marL="571500" indent="-571500">
              <a:buFont typeface="Arial" panose="020B0604020202020204" pitchFamily="34" charset="0"/>
              <a:buChar char="•"/>
            </a:pPr>
            <a:r>
              <a:rPr lang="en-US" sz="3600" dirty="0" smtClean="0"/>
              <a:t>Family </a:t>
            </a:r>
            <a:r>
              <a:rPr lang="en-US" sz="3600" dirty="0"/>
              <a:t>and Medical Leave Act (FMLA</a:t>
            </a:r>
            <a:r>
              <a:rPr lang="en-US" sz="3600" dirty="0" smtClean="0"/>
              <a:t>)</a:t>
            </a:r>
          </a:p>
          <a:p>
            <a:pPr marL="571500" indent="-571500">
              <a:buFont typeface="Arial" panose="020B0604020202020204" pitchFamily="34" charset="0"/>
              <a:buChar char="•"/>
            </a:pPr>
            <a:r>
              <a:rPr lang="en-US" sz="3600" dirty="0"/>
              <a:t>Uniformed Services Employment and Reemployment Rights </a:t>
            </a:r>
            <a:r>
              <a:rPr lang="en-US" sz="3600" dirty="0" smtClean="0"/>
              <a:t>Act (USERRA)</a:t>
            </a:r>
            <a:endParaRPr lang="en-US" sz="3600" dirty="0"/>
          </a:p>
        </p:txBody>
      </p:sp>
    </p:spTree>
    <p:extLst>
      <p:ext uri="{BB962C8B-B14F-4D97-AF65-F5344CB8AC3E}">
        <p14:creationId xmlns:p14="http://schemas.microsoft.com/office/powerpoint/2010/main" val="3405754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lstStyle/>
          <a:p>
            <a:r>
              <a:rPr lang="en-US" dirty="0" smtClean="0"/>
              <a:t>NEW JERSEY LAWS</a:t>
            </a: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lstStyle/>
          <a:p>
            <a:endParaRPr lang="en-US" dirty="0"/>
          </a:p>
          <a:p>
            <a:pPr marL="342900" indent="-342900">
              <a:buFont typeface="Arial" panose="020B0604020202020204" pitchFamily="34" charset="0"/>
              <a:buChar char="•"/>
            </a:pPr>
            <a:r>
              <a:rPr lang="en-US" dirty="0" smtClean="0"/>
              <a:t>NJ Family </a:t>
            </a:r>
            <a:r>
              <a:rPr lang="en-US" dirty="0"/>
              <a:t>Leave </a:t>
            </a:r>
            <a:r>
              <a:rPr lang="en-US" dirty="0" smtClean="0"/>
              <a:t>Act </a:t>
            </a:r>
          </a:p>
          <a:p>
            <a:pPr marL="342900" indent="-342900">
              <a:buFont typeface="Arial" panose="020B0604020202020204" pitchFamily="34" charset="0"/>
              <a:buChar char="•"/>
            </a:pPr>
            <a:r>
              <a:rPr lang="en-US" dirty="0" smtClean="0"/>
              <a:t>NJ Family Leave Insurance </a:t>
            </a:r>
          </a:p>
          <a:p>
            <a:pPr marL="342900" indent="-342900">
              <a:buFont typeface="Arial" panose="020B0604020202020204" pitchFamily="34" charset="0"/>
              <a:buChar char="•"/>
            </a:pPr>
            <a:r>
              <a:rPr lang="en-US" dirty="0" smtClean="0"/>
              <a:t>NJ Earned </a:t>
            </a:r>
            <a:r>
              <a:rPr lang="en-US" dirty="0"/>
              <a:t>Sick Leave </a:t>
            </a:r>
            <a:r>
              <a:rPr lang="en-US" dirty="0" smtClean="0"/>
              <a:t>Law</a:t>
            </a:r>
          </a:p>
          <a:p>
            <a:pPr marL="342900" indent="-342900">
              <a:buFont typeface="Arial" panose="020B0604020202020204" pitchFamily="34" charset="0"/>
              <a:buChar char="•"/>
            </a:pPr>
            <a:r>
              <a:rPr lang="en-US" dirty="0" smtClean="0"/>
              <a:t>NJ Wage </a:t>
            </a:r>
            <a:r>
              <a:rPr lang="en-US" dirty="0"/>
              <a:t>and Hour </a:t>
            </a:r>
            <a:r>
              <a:rPr lang="en-US" dirty="0" smtClean="0"/>
              <a:t>Law</a:t>
            </a:r>
            <a:endParaRPr lang="en-US" dirty="0"/>
          </a:p>
          <a:p>
            <a:pPr marL="342900" indent="-342900">
              <a:buFont typeface="Arial" panose="020B0604020202020204" pitchFamily="34" charset="0"/>
              <a:buChar char="•"/>
            </a:pPr>
            <a:r>
              <a:rPr lang="en-US" dirty="0" smtClean="0"/>
              <a:t>NJ Security and </a:t>
            </a:r>
            <a:r>
              <a:rPr lang="en-US" dirty="0"/>
              <a:t>F</a:t>
            </a:r>
            <a:r>
              <a:rPr lang="en-US" dirty="0" smtClean="0"/>
              <a:t>inancial Empowerment Act (SAFE)</a:t>
            </a:r>
          </a:p>
          <a:p>
            <a:pPr marL="342900" indent="-342900">
              <a:buFont typeface="Arial" panose="020B0604020202020204" pitchFamily="34" charset="0"/>
              <a:buChar char="•"/>
            </a:pPr>
            <a:r>
              <a:rPr lang="en-US" dirty="0" smtClean="0"/>
              <a:t>NJ Temporary Disability Benefits</a:t>
            </a:r>
          </a:p>
          <a:p>
            <a:pPr marL="342900" indent="-342900">
              <a:buFont typeface="Arial" panose="020B0604020202020204" pitchFamily="34" charset="0"/>
              <a:buChar char="•"/>
            </a:pPr>
            <a:r>
              <a:rPr lang="en-US" dirty="0" smtClean="0"/>
              <a:t>NJ Workers’ Compensation Act</a:t>
            </a:r>
          </a:p>
          <a:p>
            <a:pPr marL="342900" indent="-342900">
              <a:buFont typeface="Arial" panose="020B0604020202020204" pitchFamily="34" charset="0"/>
              <a:buChar char="•"/>
            </a:pPr>
            <a:r>
              <a:rPr lang="en-US" dirty="0" smtClean="0"/>
              <a:t>NJ Law Against Discrimination </a:t>
            </a:r>
          </a:p>
        </p:txBody>
      </p:sp>
    </p:spTree>
    <p:extLst>
      <p:ext uri="{BB962C8B-B14F-4D97-AF65-F5344CB8AC3E}">
        <p14:creationId xmlns:p14="http://schemas.microsoft.com/office/powerpoint/2010/main" val="2133009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17CC-C5BF-46EB-8DB1-59A4D51E3E12}"/>
              </a:ext>
            </a:extLst>
          </p:cNvPr>
          <p:cNvSpPr>
            <a:spLocks noGrp="1"/>
          </p:cNvSpPr>
          <p:nvPr>
            <p:ph type="title"/>
          </p:nvPr>
        </p:nvSpPr>
        <p:spPr>
          <a:xfrm>
            <a:off x="1846159" y="1560973"/>
            <a:ext cx="8403724" cy="982944"/>
          </a:xfrm>
        </p:spPr>
        <p:txBody>
          <a:bodyPr>
            <a:normAutofit fontScale="90000"/>
          </a:bodyPr>
          <a:lstStyle/>
          <a:p>
            <a:r>
              <a:rPr lang="en-US" sz="7200" dirty="0" smtClean="0">
                <a:solidFill>
                  <a:srgbClr val="2A3620"/>
                </a:solidFill>
              </a:rPr>
              <a:t>2</a:t>
            </a:r>
            <a:endParaRPr lang="en-US" dirty="0"/>
          </a:p>
        </p:txBody>
      </p:sp>
      <p:sp>
        <p:nvSpPr>
          <p:cNvPr id="3" name="Text Placeholder 2">
            <a:extLst>
              <a:ext uri="{FF2B5EF4-FFF2-40B4-BE49-F238E27FC236}">
                <a16:creationId xmlns:a16="http://schemas.microsoft.com/office/drawing/2014/main" id="{DCCD6387-A741-474C-82FC-3E047FD05876}"/>
              </a:ext>
            </a:extLst>
          </p:cNvPr>
          <p:cNvSpPr>
            <a:spLocks noGrp="1"/>
          </p:cNvSpPr>
          <p:nvPr>
            <p:ph type="body" idx="1"/>
          </p:nvPr>
        </p:nvSpPr>
        <p:spPr>
          <a:xfrm>
            <a:off x="1846158" y="2884599"/>
            <a:ext cx="8403725" cy="2445684"/>
          </a:xfrm>
        </p:spPr>
        <p:txBody>
          <a:bodyPr/>
          <a:lstStyle/>
          <a:p>
            <a:r>
              <a:rPr lang="en-US" sz="4800" dirty="0"/>
              <a:t>COVID-19 </a:t>
            </a:r>
            <a:r>
              <a:rPr lang="en-US" sz="4800" dirty="0" smtClean="0"/>
              <a:t>SPECIFIC LEGISLATION</a:t>
            </a:r>
            <a:endParaRPr lang="en-US" sz="4800" dirty="0"/>
          </a:p>
        </p:txBody>
      </p:sp>
    </p:spTree>
    <p:extLst>
      <p:ext uri="{BB962C8B-B14F-4D97-AF65-F5344CB8AC3E}">
        <p14:creationId xmlns:p14="http://schemas.microsoft.com/office/powerpoint/2010/main" val="186128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B941-4AEE-40BE-8E52-4EC8217A92FB}"/>
              </a:ext>
            </a:extLst>
          </p:cNvPr>
          <p:cNvSpPr>
            <a:spLocks noGrp="1"/>
          </p:cNvSpPr>
          <p:nvPr>
            <p:ph type="title"/>
          </p:nvPr>
        </p:nvSpPr>
        <p:spPr/>
        <p:txBody>
          <a:bodyPr>
            <a:normAutofit fontScale="90000"/>
          </a:bodyPr>
          <a:lstStyle/>
          <a:p>
            <a:r>
              <a:rPr lang="en-US" sz="2800" dirty="0" smtClean="0"/>
              <a:t>FAMILIES FIRST CORONAVIRUS RESPONSE ACT </a:t>
            </a:r>
            <a:r>
              <a:rPr lang="en-US" sz="2800" dirty="0"/>
              <a:t>(FFCRA) </a:t>
            </a:r>
            <a:br>
              <a:rPr lang="en-US" sz="2800" dirty="0"/>
            </a:br>
            <a:endParaRPr lang="en-US" dirty="0"/>
          </a:p>
        </p:txBody>
      </p:sp>
      <p:sp>
        <p:nvSpPr>
          <p:cNvPr id="3" name="Content Placeholder 2">
            <a:extLst>
              <a:ext uri="{FF2B5EF4-FFF2-40B4-BE49-F238E27FC236}">
                <a16:creationId xmlns:a16="http://schemas.microsoft.com/office/drawing/2014/main" id="{94165063-565C-43B7-914C-B0E10C832C19}"/>
              </a:ext>
            </a:extLst>
          </p:cNvPr>
          <p:cNvSpPr>
            <a:spLocks noGrp="1"/>
          </p:cNvSpPr>
          <p:nvPr>
            <p:ph idx="1"/>
          </p:nvPr>
        </p:nvSpPr>
        <p:spPr/>
        <p:txBody>
          <a:bodyPr/>
          <a:lstStyle/>
          <a:p>
            <a:pPr marL="1028700" lvl="1" indent="-571500">
              <a:buFont typeface="Arial" panose="020B0604020202020204" pitchFamily="34" charset="0"/>
              <a:buChar char="•"/>
            </a:pPr>
            <a:r>
              <a:rPr lang="en-US" sz="2000" dirty="0"/>
              <a:t>FFCRA entitlements were reset on April 1, 2021.</a:t>
            </a:r>
          </a:p>
          <a:p>
            <a:pPr marL="1028700" lvl="1" indent="-571500">
              <a:buFont typeface="Arial" panose="020B0604020202020204" pitchFamily="34" charset="0"/>
              <a:buChar char="•"/>
            </a:pPr>
            <a:r>
              <a:rPr lang="en-US" sz="2000" dirty="0"/>
              <a:t>Employers provided with a fully refundable federal payroll tax credit for the wages and cost of health plan coverage for those paid leave periods.</a:t>
            </a:r>
          </a:p>
          <a:p>
            <a:pPr marL="1028700" lvl="1" indent="-571500">
              <a:buFont typeface="Arial" panose="020B0604020202020204" pitchFamily="34" charset="0"/>
              <a:buChar char="•"/>
            </a:pPr>
            <a:r>
              <a:rPr lang="en-US" sz="2000" b="1" dirty="0"/>
              <a:t>Voluntary</a:t>
            </a:r>
            <a:r>
              <a:rPr lang="en-US" sz="2000" dirty="0"/>
              <a:t> extension for employers with fewer than 500 employees through September 30, 2021 and provides a maximum of 14 weeks of paid leave:</a:t>
            </a:r>
          </a:p>
          <a:p>
            <a:pPr marL="1485900" lvl="2" indent="-571500">
              <a:buFont typeface="Arial" panose="020B0604020202020204" pitchFamily="34" charset="0"/>
              <a:buChar char="•"/>
            </a:pPr>
            <a:r>
              <a:rPr lang="en-US" sz="2000" b="1" dirty="0"/>
              <a:t>Two weeks </a:t>
            </a:r>
            <a:r>
              <a:rPr lang="en-US" sz="2000" dirty="0"/>
              <a:t>(up to 80 hours) of paid sick leave at the </a:t>
            </a:r>
            <a:r>
              <a:rPr lang="en-US" sz="2000" b="1" dirty="0"/>
              <a:t>employee’s regular rate of pay </a:t>
            </a:r>
            <a:r>
              <a:rPr lang="en-US" sz="2000" dirty="0"/>
              <a:t>where the employee is unable to work because the employee is quarantined, and/or experiencing COVID-19 symptoms and seeking a medical diagnosis, and/or are obtaining a COVID-19 vaccine, or are recovering from any illness, injury or condition related to such vaccine.  </a:t>
            </a:r>
          </a:p>
          <a:p>
            <a:pPr marL="1485900" lvl="2" indent="-571500">
              <a:buFont typeface="Arial" panose="020B0604020202020204" pitchFamily="34" charset="0"/>
              <a:buChar char="•"/>
            </a:pPr>
            <a:r>
              <a:rPr lang="en-US" sz="2000" b="1" dirty="0"/>
              <a:t>Two weeks </a:t>
            </a:r>
            <a:r>
              <a:rPr lang="en-US" sz="2000" dirty="0"/>
              <a:t>(up to 80 hours) of paid sick leave at </a:t>
            </a:r>
            <a:r>
              <a:rPr lang="en-US" sz="2000" b="1" dirty="0"/>
              <a:t>two-thirds the employee’s regular rate of pay </a:t>
            </a:r>
            <a:r>
              <a:rPr lang="en-US" sz="2000" dirty="0"/>
              <a:t>because the employee is unable to work because of a bona fide need to care for an individual subject to quarantine, or to care for a child (under 18 years of age) whose school or child care provider is closed or unavailable for reasons related to COVID-19. Up to </a:t>
            </a:r>
            <a:r>
              <a:rPr lang="en-US" sz="2000" b="1" dirty="0"/>
              <a:t>ten additional weeks at two-thirds the employee’s regular rate of pay </a:t>
            </a:r>
            <a:r>
              <a:rPr lang="en-US" sz="2000" dirty="0"/>
              <a:t>for child care that was disrupted because of COVID-19.</a:t>
            </a:r>
          </a:p>
          <a:p>
            <a:endParaRPr lang="en-US" dirty="0"/>
          </a:p>
          <a:p>
            <a:endParaRPr lang="en-US" dirty="0"/>
          </a:p>
        </p:txBody>
      </p:sp>
    </p:spTree>
    <p:extLst>
      <p:ext uri="{BB962C8B-B14F-4D97-AF65-F5344CB8AC3E}">
        <p14:creationId xmlns:p14="http://schemas.microsoft.com/office/powerpoint/2010/main" val="124228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3867</TotalTime>
  <Words>1662</Words>
  <Application>Microsoft Office PowerPoint</Application>
  <PresentationFormat>Widescreen</PresentationFormat>
  <Paragraphs>171</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Minion Pro</vt:lpstr>
      <vt:lpstr>1_Office Theme</vt:lpstr>
      <vt:lpstr>PowerPoint Presentation</vt:lpstr>
      <vt:lpstr>Disclaimer</vt:lpstr>
      <vt:lpstr>Topics to Be Covered</vt:lpstr>
      <vt:lpstr>Key Takeaways</vt:lpstr>
      <vt:lpstr>1</vt:lpstr>
      <vt:lpstr>FEDERAL LAWS</vt:lpstr>
      <vt:lpstr>NEW JERSEY LAWS</vt:lpstr>
      <vt:lpstr>2</vt:lpstr>
      <vt:lpstr>FAMILIES FIRST CORONAVIRUS RESPONSE ACT (FFCRA)  </vt:lpstr>
      <vt:lpstr>3</vt:lpstr>
      <vt:lpstr>PAID TIME OFF (PTO)</vt:lpstr>
      <vt:lpstr>4</vt:lpstr>
      <vt:lpstr>LEAVE VS. COMPENSATION ENTITLEMENTS </vt:lpstr>
      <vt:lpstr>5</vt:lpstr>
      <vt:lpstr>INTERSECTIONALITY, CONCURRENT, &amp; CUMULATIVE LEAVE</vt:lpstr>
      <vt:lpstr>INTERSECTIONALITY, CONCURRENT, &amp; CUMULATIVE LEAVE</vt:lpstr>
      <vt:lpstr>6</vt:lpstr>
      <vt:lpstr>HEALTH BENEFITS DURING LEAVE</vt:lpstr>
      <vt:lpstr>7</vt:lpstr>
      <vt:lpstr>JOB SECURITY</vt:lpstr>
      <vt:lpstr>8</vt:lpstr>
      <vt:lpstr>COMPENSATION DURING LEAVE</vt:lpstr>
      <vt:lpstr>9</vt:lpstr>
      <vt:lpstr>USERRA</vt:lpstr>
      <vt:lpstr>10</vt:lpstr>
      <vt:lpstr>PREGNANCY AND CHILDBIRTH</vt:lpstr>
      <vt:lpstr>11</vt:lpstr>
      <vt:lpstr>BEST PRACTICES</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Charlee L. Gee</dc:creator>
  <cp:lastModifiedBy>Reception</cp:lastModifiedBy>
  <cp:revision>215</cp:revision>
  <cp:lastPrinted>2021-06-14T23:08:23Z</cp:lastPrinted>
  <dcterms:created xsi:type="dcterms:W3CDTF">2019-04-16T21:05:08Z</dcterms:created>
  <dcterms:modified xsi:type="dcterms:W3CDTF">2021-06-17T17:53:47Z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